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  <p:sldMasterId id="2147483662" r:id="rId2"/>
  </p:sldMasterIdLst>
  <p:notesMasterIdLst>
    <p:notesMasterId r:id="rId18"/>
  </p:notesMasterIdLst>
  <p:sldIdLst>
    <p:sldId id="256" r:id="rId3"/>
    <p:sldId id="273" r:id="rId4"/>
    <p:sldId id="257" r:id="rId5"/>
    <p:sldId id="274" r:id="rId6"/>
    <p:sldId id="275" r:id="rId7"/>
    <p:sldId id="276" r:id="rId8"/>
    <p:sldId id="277" r:id="rId9"/>
    <p:sldId id="278" r:id="rId10"/>
    <p:sldId id="279" r:id="rId11"/>
    <p:sldId id="281" r:id="rId12"/>
    <p:sldId id="280" r:id="rId13"/>
    <p:sldId id="263" r:id="rId14"/>
    <p:sldId id="269" r:id="rId15"/>
    <p:sldId id="266" r:id="rId16"/>
    <p:sldId id="271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Ostrich Sans Heavy" panose="02000908000000020004" charset="0"/>
      <p:bold r:id="rId27"/>
    </p:embeddedFont>
    <p:embeddedFont>
      <p:font typeface="Ostrich Sans Inline" panose="020B0604020202020204" charset="0"/>
      <p:regular r:id="rId28"/>
      <p: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  <p:embeddedFont>
      <p:font typeface="Segoe UI Semibold" panose="020B0702040204020203" pitchFamily="34" charset="0"/>
      <p:bold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4C81"/>
    <a:srgbClr val="5882A5"/>
    <a:srgbClr val="B5C7D3"/>
    <a:srgbClr val="F5B895"/>
    <a:srgbClr val="FF6456"/>
    <a:srgbClr val="F2D6AE"/>
    <a:srgbClr val="84898C"/>
    <a:srgbClr val="A58D7F"/>
    <a:srgbClr val="658DC6"/>
    <a:srgbClr val="004D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7" autoAdjust="0"/>
    <p:restoredTop sz="82865" autoAdjust="0"/>
  </p:normalViewPr>
  <p:slideViewPr>
    <p:cSldViewPr snapToGrid="0">
      <p:cViewPr>
        <p:scale>
          <a:sx n="97" d="100"/>
          <a:sy n="97" d="100"/>
        </p:scale>
        <p:origin x="174" y="-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49B142-3CF2-45A6-97F6-67C102C3FE96}" type="datetimeFigureOut">
              <a:rPr lang="en-US" smtClean="0"/>
              <a:t>2020-05-25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C819DE-7AE7-43B1-9EB8-0F6CA26EC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20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[REQUIRED SLIDE]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399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977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16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0283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21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433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320F4-D41C-46F3-9582-C94D2D3E63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D3C5D9-9676-4F83-BAF7-1D3C4446F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80576" y="6327648"/>
            <a:ext cx="2743200" cy="3657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427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14802-CBA9-4AC7-ACFD-23F9CBE5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A5631-2913-4D3F-BD4E-AB5A08368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825169-E709-470E-91D4-34F2E46AA60D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76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A5631-2913-4D3F-BD4E-AB5A08368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825169-E709-470E-91D4-34F2E46AA60D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BAA0B82-0A51-4825-959A-9723F6A32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5342" y="365125"/>
            <a:ext cx="10138458" cy="780769"/>
          </a:xfrm>
        </p:spPr>
        <p:txBody>
          <a:bodyPr>
            <a:noAutofit/>
          </a:bodyPr>
          <a:lstStyle/>
          <a:p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3447469-7703-465B-82C0-5BA8D3FCB184}"/>
              </a:ext>
            </a:extLst>
          </p:cNvPr>
          <p:cNvSpPr txBox="1">
            <a:spLocks/>
          </p:cNvSpPr>
          <p:nvPr userDrawn="1"/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0F4C8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YourTwitterHandle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2DA5CAF-314A-4124-8D49-D0BABBCA878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646480"/>
            <a:ext cx="5334000" cy="4000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409B35B-3326-47E3-81C5-A1302081055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729" y="3414392"/>
            <a:ext cx="3429000" cy="25717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BAC9CA0-B860-42CA-B1F7-4302A813DCF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16" y="3414392"/>
            <a:ext cx="3429000" cy="25717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B0EE369-AB71-49D3-8DE0-06D7F208D76C}"/>
              </a:ext>
            </a:extLst>
          </p:cNvPr>
          <p:cNvSpPr/>
          <p:nvPr userDrawn="1"/>
        </p:nvSpPr>
        <p:spPr>
          <a:xfrm>
            <a:off x="8686800" y="6211520"/>
            <a:ext cx="2667000" cy="572052"/>
          </a:xfrm>
          <a:prstGeom prst="rect">
            <a:avLst/>
          </a:prstGeom>
          <a:solidFill>
            <a:srgbClr val="B5C7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5CDDBC3-194A-48F2-B56C-F490B82ED6E4}"/>
              </a:ext>
            </a:extLst>
          </p:cNvPr>
          <p:cNvGrpSpPr/>
          <p:nvPr userDrawn="1"/>
        </p:nvGrpSpPr>
        <p:grpSpPr>
          <a:xfrm>
            <a:off x="8483779" y="3605236"/>
            <a:ext cx="2680558" cy="2190063"/>
            <a:chOff x="8483779" y="3497994"/>
            <a:chExt cx="2680558" cy="2190063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536DC85-C874-4DD8-B38D-1475D562AC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83779" y="3497994"/>
              <a:ext cx="2653990" cy="1990493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1F731A0-16BE-424C-93C4-25473807E8A8}"/>
                </a:ext>
              </a:extLst>
            </p:cNvPr>
            <p:cNvSpPr txBox="1"/>
            <p:nvPr userDrawn="1"/>
          </p:nvSpPr>
          <p:spPr>
            <a:xfrm>
              <a:off x="8541942" y="5380280"/>
              <a:ext cx="26223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b="1" dirty="0">
                  <a:latin typeface="Ostrich Sans" panose="020B0604020202020204"/>
                </a:rPr>
                <a:t>powershell.one</a:t>
              </a: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45A79560-0E40-4A15-8F8A-35A8655F1BD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798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E4B9-E7F8-42A5-AB77-855B3901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8389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5F8-FA7D-49E0-B4CA-287538AD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AA87E-410C-409B-B582-36CB5057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17A13-34CE-4E76-A89E-55BE3BDB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0FE8F-5FF0-4A4F-B233-7BC54741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4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605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5F8-FA7D-49E0-B4CA-287538AD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AA87E-410C-409B-B582-36CB5057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17A13-34CE-4E76-A89E-55BE3BDB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0FE8F-5FF0-4A4F-B233-7BC54741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4821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23488-53E4-4A31-BC0A-B4DE54836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D6A40E-7D33-4407-B2B1-93FF1489F9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12C0E5-2390-4470-BE85-BD80DCC85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1D90B1-A7DE-481C-B95D-EFF41364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276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7DE6A-E5D0-4047-B66C-C943AADC6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975" y="2384385"/>
            <a:ext cx="10950133" cy="2352495"/>
          </a:xfrm>
        </p:spPr>
        <p:txBody>
          <a:bodyPr anchor="t">
            <a:normAutofit/>
          </a:bodyPr>
          <a:lstStyle>
            <a:lvl1pPr algn="ctr">
              <a:defRPr sz="7200">
                <a:solidFill>
                  <a:srgbClr val="0F4C81"/>
                </a:solidFill>
                <a:latin typeface="Ostrich Sans Inline" panose="000005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9E8C50-F4A3-4249-AD21-50FE07579A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976" y="4826643"/>
            <a:ext cx="10950132" cy="1290317"/>
          </a:xfrm>
        </p:spPr>
        <p:txBody>
          <a:bodyPr anchor="t">
            <a:normAutofit/>
          </a:bodyPr>
          <a:lstStyle>
            <a:lvl1pPr marL="0" indent="0" algn="ctr">
              <a:buNone/>
              <a:defRPr sz="4000">
                <a:latin typeface="Ostrich Sans" panose="020B0604020202020204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C6EB0C-7AFE-4688-8578-B41CB4AAAA00}"/>
              </a:ext>
            </a:extLst>
          </p:cNvPr>
          <p:cNvSpPr txBox="1"/>
          <p:nvPr userDrawn="1"/>
        </p:nvSpPr>
        <p:spPr>
          <a:xfrm>
            <a:off x="612976" y="393539"/>
            <a:ext cx="4419800" cy="1420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sr-Latn-RS" sz="2000" dirty="0">
                <a:solidFill>
                  <a:srgbClr val="0F4C81"/>
                </a:solidFill>
                <a:latin typeface="Ostrich Sans" panose="020B0604020202020204" pitchFamily="50" charset="0"/>
              </a:rPr>
              <a:t>PowerShell Conference Europe 2020</a:t>
            </a:r>
          </a:p>
          <a:p>
            <a:pPr algn="l">
              <a:lnSpc>
                <a:spcPct val="150000"/>
              </a:lnSpc>
            </a:pPr>
            <a:r>
              <a:rPr lang="sr-Latn-RS" sz="2000" dirty="0">
                <a:solidFill>
                  <a:srgbClr val="0F4C81"/>
                </a:solidFill>
                <a:latin typeface="Ostrich Sans" panose="020B0604020202020204" pitchFamily="50" charset="0"/>
              </a:rPr>
              <a:t>Internet, World</a:t>
            </a:r>
          </a:p>
          <a:p>
            <a:pPr algn="l">
              <a:lnSpc>
                <a:spcPct val="150000"/>
              </a:lnSpc>
            </a:pPr>
            <a:r>
              <a:rPr lang="sr-Latn-RS" sz="2000" dirty="0">
                <a:solidFill>
                  <a:srgbClr val="0F4C81"/>
                </a:solidFill>
                <a:latin typeface="Ostrich Sans" panose="020B0604020202020204" pitchFamily="50" charset="0"/>
              </a:rPr>
              <a:t>June 2-3, 2020</a:t>
            </a:r>
            <a:endParaRPr lang="en-US" sz="2000" dirty="0">
              <a:solidFill>
                <a:srgbClr val="0F4C81"/>
              </a:solidFill>
              <a:latin typeface="Ostrich Sans" panose="020B0604020202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5724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4D3C5D9-9676-4F83-BAF7-1D3C4446F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481" y="3992337"/>
            <a:ext cx="10764456" cy="2541023"/>
          </a:xfrm>
        </p:spPr>
        <p:txBody>
          <a:bodyPr>
            <a:normAutofit/>
          </a:bodyPr>
          <a:lstStyle>
            <a:lvl1pPr marL="0" indent="0" algn="ctr">
              <a:buNone/>
              <a:defRPr sz="4800">
                <a:latin typeface="Ostrich Sans" panose="020B0604020202020204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E0DFE-903B-4CA9-A54D-06DB258379F6}"/>
              </a:ext>
            </a:extLst>
          </p:cNvPr>
          <p:cNvSpPr txBox="1"/>
          <p:nvPr userDrawn="1"/>
        </p:nvSpPr>
        <p:spPr>
          <a:xfrm>
            <a:off x="694481" y="1900372"/>
            <a:ext cx="107644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9600" b="0" dirty="0">
                <a:solidFill>
                  <a:srgbClr val="0F4C81"/>
                </a:solidFill>
                <a:latin typeface="Ostrich Sans Inline" panose="00000500000000000000" pitchFamily="50" charset="0"/>
                <a:cs typeface="Segoe UI" panose="020B0502040204020203" pitchFamily="34" charset="0"/>
              </a:rPr>
              <a:t>DEMO</a:t>
            </a:r>
            <a:endParaRPr lang="en-US" sz="9600" b="0" dirty="0">
              <a:solidFill>
                <a:srgbClr val="0F4C81"/>
              </a:solidFill>
              <a:latin typeface="Ostrich Sans Inline" panose="00000500000000000000" pitchFamily="50" charset="0"/>
              <a:cs typeface="Segoe UI" panose="020B0502040204020203" pitchFamily="34" charset="0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03962E2-E8D8-4512-96DF-06250CB7D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80576" y="6327649"/>
            <a:ext cx="2743200" cy="365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4C8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19A8DE-E21E-4165-B14D-441FDDD62FFE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1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terial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BE0DFE-903B-4CA9-A54D-06DB258379F6}"/>
              </a:ext>
            </a:extLst>
          </p:cNvPr>
          <p:cNvSpPr txBox="1"/>
          <p:nvPr userDrawn="1"/>
        </p:nvSpPr>
        <p:spPr>
          <a:xfrm>
            <a:off x="694481" y="1900372"/>
            <a:ext cx="107644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0" dirty="0">
                <a:solidFill>
                  <a:srgbClr val="0F4C81"/>
                </a:solidFill>
                <a:latin typeface="Ostrich Sans Inline" panose="00000500000000000000" pitchFamily="50" charset="0"/>
                <a:cs typeface="Segoe UI" panose="020B0502040204020203" pitchFamily="34" charset="0"/>
              </a:rPr>
              <a:t>Slides + </a:t>
            </a:r>
            <a:r>
              <a:rPr lang="sr-Latn-RS" sz="9600" b="0" dirty="0">
                <a:solidFill>
                  <a:srgbClr val="0F4C81"/>
                </a:solidFill>
                <a:latin typeface="Ostrich Sans Inline" panose="00000500000000000000" pitchFamily="50" charset="0"/>
                <a:cs typeface="Segoe UI" panose="020B0502040204020203" pitchFamily="34" charset="0"/>
              </a:rPr>
              <a:t>DEMO</a:t>
            </a:r>
            <a:r>
              <a:rPr lang="en-US" sz="9600" b="0" dirty="0">
                <a:solidFill>
                  <a:srgbClr val="0F4C81"/>
                </a:solidFill>
                <a:latin typeface="Ostrich Sans Inline" panose="00000500000000000000" pitchFamily="50" charset="0"/>
                <a:cs typeface="Segoe UI" panose="020B0502040204020203" pitchFamily="34" charset="0"/>
              </a:rPr>
              <a:t> code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03962E2-E8D8-4512-96DF-06250CB7D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80576" y="6327649"/>
            <a:ext cx="2743200" cy="365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4C8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19A8DE-E21E-4165-B14D-441FDDD62FFE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C608A6-4B15-45D1-85C8-3083CB9BBBCE}"/>
              </a:ext>
            </a:extLst>
          </p:cNvPr>
          <p:cNvSpPr txBox="1"/>
          <p:nvPr userDrawn="1"/>
        </p:nvSpPr>
        <p:spPr>
          <a:xfrm>
            <a:off x="525517" y="4358538"/>
            <a:ext cx="11140966" cy="1005840"/>
          </a:xfrm>
          <a:prstGeom prst="rect">
            <a:avLst/>
          </a:prstGeom>
          <a:solidFill>
            <a:schemeClr val="bg1">
              <a:lumMod val="95000"/>
              <a:alpha val="75000"/>
            </a:schemeClr>
          </a:solidFill>
          <a:ln>
            <a:solidFill>
              <a:srgbClr val="0F4C81"/>
            </a:solidFill>
          </a:ln>
        </p:spPr>
        <p:txBody>
          <a:bodyPr wrap="square" rtlCol="0" anchor="b" anchorCtr="0">
            <a:spAutoFit/>
          </a:bodyPr>
          <a:lstStyle/>
          <a:p>
            <a:pPr marL="0" indent="0" algn="ctr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Start-Process</a:t>
            </a:r>
            <a:r>
              <a:rPr lang="en-US" sz="2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80"/>
                </a:solidFill>
                <a:latin typeface="Consolas" panose="020B0609020204030204" pitchFamily="49" charset="0"/>
              </a:rPr>
              <a:t>-</a:t>
            </a:r>
            <a:r>
              <a:rPr lang="en-US" sz="2800" dirty="0" err="1">
                <a:solidFill>
                  <a:srgbClr val="000080"/>
                </a:solidFill>
                <a:latin typeface="Consolas" panose="020B0609020204030204" pitchFamily="49" charset="0"/>
              </a:rPr>
              <a:t>FilePath</a:t>
            </a:r>
            <a:r>
              <a:rPr lang="en-US" sz="2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https://github.com/psconfeu/2020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453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152" y="365125"/>
            <a:ext cx="10219481" cy="78076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4" y="6327648"/>
            <a:ext cx="2743200" cy="36576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700FCF-7B7F-49FA-95FF-A71825382CEF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859949-B4A0-4A6F-9E87-34690D0A0076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8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12D79-FB75-4E13-A379-59BB07334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471" y="165791"/>
            <a:ext cx="11887200" cy="5609976"/>
          </a:xfrm>
          <a:solidFill>
            <a:schemeClr val="bg1">
              <a:lumMod val="95000"/>
              <a:alpha val="75000"/>
            </a:schemeClr>
          </a:solidFill>
          <a:ln>
            <a:solidFill>
              <a:srgbClr val="5882A5"/>
            </a:solidFill>
          </a:ln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1932C-5986-46DA-AF53-E9CA7C375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133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03E1-C14B-4989-99D8-D0A96E3C3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12D79-FB75-4E13-A379-59BB07334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1932C-5986-46DA-AF53-E9CA7C375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367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4E4B-FF11-4A36-9627-0AAB4887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CDB03-2E67-470F-9D63-67094F32D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F0660-D7AC-4C49-8907-DFB84E5C8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DB5A4-0630-4B40-B488-9A976EC8A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178393-01D4-4B3A-BDBF-28AC0CF1EB42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403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4E4B-FF11-4A36-9627-0AAB4887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CDB03-2E67-470F-9D63-67094F32D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F0660-D7AC-4C49-8907-DFB84E5C8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DB5A4-0630-4B40-B488-9A976EC8A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8F0112-99C6-4A11-BCBB-6A247BDF31EB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414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EFB9-8E36-4671-A151-3CE666AE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152" y="365125"/>
            <a:ext cx="1012847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28DAC-E36D-4E77-A308-72BCE66FC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FE864-6B32-4AD3-80FE-67F8E6BF7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2C74A-E752-499E-9FBC-B8FAA7360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E6938-B95C-4603-A4BA-8F1431405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E6799-84CA-48BE-BE54-3AB979BD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B0D540-35F4-4826-B3C6-FE858B700459}"/>
              </a:ext>
            </a:extLst>
          </p:cNvPr>
          <p:cNvSpPr/>
          <p:nvPr userDrawn="1"/>
        </p:nvSpPr>
        <p:spPr>
          <a:xfrm>
            <a:off x="837052" y="632760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9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EFB9-8E36-4671-A151-3CE666AE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28DAC-E36D-4E77-A308-72BCE66FC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FE864-6B32-4AD3-80FE-67F8E6BF7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2C74A-E752-499E-9FBC-B8FAA7360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E6938-B95C-4603-A4BA-8F1431405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E6799-84CA-48BE-BE54-3AB979BD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896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5C7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7B2A21-7B75-4635-AD98-A0A37BEB6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5342" y="365125"/>
            <a:ext cx="10138458" cy="780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6A2AB-3439-42BF-A097-0201EC749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23686"/>
            <a:ext cx="10515600" cy="475327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906A78-65EE-4222-B502-834EDD88B1E2}"/>
              </a:ext>
            </a:extLst>
          </p:cNvPr>
          <p:cNvSpPr/>
          <p:nvPr userDrawn="1"/>
        </p:nvSpPr>
        <p:spPr>
          <a:xfrm rot="20630108">
            <a:off x="3416083" y="1015061"/>
            <a:ext cx="5570527" cy="5570527"/>
          </a:xfrm>
          <a:prstGeom prst="rect">
            <a:avLst/>
          </a:prstGeom>
          <a:blipFill dpi="0" rotWithShape="1">
            <a:blip r:embed="rId17">
              <a:alphaModFix amt="18000"/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2A0B77-FCB1-4E05-99AF-0B7E9C7AF3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80576" y="6327648"/>
            <a:ext cx="2743200" cy="365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4C8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027204-AC7F-409C-9AE0-93C12006B133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1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377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0" r:id="rId2"/>
    <p:sldLayoutId id="2147483658" r:id="rId3"/>
    <p:sldLayoutId id="2147483667" r:id="rId4"/>
    <p:sldLayoutId id="2147483651" r:id="rId5"/>
    <p:sldLayoutId id="2147483652" r:id="rId6"/>
    <p:sldLayoutId id="2147483659" r:id="rId7"/>
    <p:sldLayoutId id="2147483653" r:id="rId8"/>
    <p:sldLayoutId id="2147483660" r:id="rId9"/>
    <p:sldLayoutId id="2147483654" r:id="rId10"/>
    <p:sldLayoutId id="2147483672" r:id="rId11"/>
    <p:sldLayoutId id="2147483655" r:id="rId12"/>
    <p:sldLayoutId id="2147483656" r:id="rId13"/>
    <p:sldLayoutId id="2147483661" r:id="rId14"/>
    <p:sldLayoutId id="2147483657" r:id="rId1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rgbClr val="0F4C81"/>
          </a:solidFill>
          <a:latin typeface="Ostrich Sans Heavy" panose="02000908000000020004" pitchFamily="50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5C7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9895B9-B974-45C2-BF73-99CB7419C632}"/>
              </a:ext>
            </a:extLst>
          </p:cNvPr>
          <p:cNvSpPr/>
          <p:nvPr userDrawn="1"/>
        </p:nvSpPr>
        <p:spPr>
          <a:xfrm rot="20845192">
            <a:off x="2038965" y="-4610010"/>
            <a:ext cx="13293388" cy="12491330"/>
          </a:xfrm>
          <a:prstGeom prst="rect">
            <a:avLst/>
          </a:prstGeom>
          <a:blipFill dpi="0" rotWithShape="1">
            <a:blip r:embed="rId5">
              <a:alphaModFix amt="25000"/>
              <a:duotone>
                <a:prstClr val="black"/>
                <a:schemeClr val="accent5">
                  <a:tint val="45000"/>
                  <a:satMod val="400000"/>
                </a:schemeClr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strich Sans" panose="020B0604020202020204" pitchFamily="50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17996D-8589-4714-9820-F726F7BE0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D80F5-3F6B-46BE-8FFC-A8BDCC7F7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1143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70" r:id="rId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F4C81"/>
          </a:solidFill>
          <a:latin typeface="Ostrich Sans Heavy" panose="02000908000000020004" pitchFamily="50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Friedrichweinmann" TargetMode="External"/><Relationship Id="rId5" Type="http://schemas.openxmlformats.org/officeDocument/2006/relationships/hyperlink" Target="https://admf.one/" TargetMode="External"/><Relationship Id="rId4" Type="http://schemas.openxmlformats.org/officeDocument/2006/relationships/hyperlink" Target="https://psframework.or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DF63C0-7899-484C-A4D0-4E094D7D85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Seven Deadly Sins</a:t>
            </a:r>
            <a:br>
              <a:rPr lang="en-US" dirty="0"/>
            </a:br>
            <a:r>
              <a:rPr lang="en-US" dirty="0"/>
              <a:t>of PowerShell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A3D2870-C39A-437F-AE7C-28D23BA6E5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Fred</a:t>
            </a:r>
          </a:p>
        </p:txBody>
      </p:sp>
    </p:spTree>
    <p:extLst>
      <p:ext uri="{BB962C8B-B14F-4D97-AF65-F5344CB8AC3E}">
        <p14:creationId xmlns:p14="http://schemas.microsoft.com/office/powerpoint/2010/main" val="573852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9A116-17B3-4520-88F9-1EAC3D978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pic>
        <p:nvPicPr>
          <p:cNvPr id="7" name="Picture 6" descr="A cat lying on a bed&#10;&#10;Description automatically generated">
            <a:extLst>
              <a:ext uri="{FF2B5EF4-FFF2-40B4-BE49-F238E27FC236}">
                <a16:creationId xmlns:a16="http://schemas.microsoft.com/office/drawing/2014/main" id="{200B2D65-0155-4186-8274-10C92504A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1257" y="0"/>
            <a:ext cx="14494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086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AADE3-4A47-40D1-B4C0-19642B5CA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9A116-17B3-4520-88F9-1EAC3D978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082733B-3D38-4F1D-9E8F-4B3D738FE304}"/>
              </a:ext>
            </a:extLst>
          </p:cNvPr>
          <p:cNvSpPr txBox="1">
            <a:spLocks/>
          </p:cNvSpPr>
          <p:nvPr/>
        </p:nvSpPr>
        <p:spPr>
          <a:xfrm>
            <a:off x="612975" y="2384385"/>
            <a:ext cx="10950133" cy="2352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rgbClr val="0F4C81"/>
                </a:solidFill>
                <a:latin typeface="Ostrich Sans Heavy" panose="02000908000000020004" pitchFamily="50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sz="7200" dirty="0">
                <a:latin typeface="Ostrich Sans Inline" panose="020B0604020202020204" charset="0"/>
              </a:rPr>
              <a:t>Dynamic Parameters for</a:t>
            </a:r>
          </a:p>
          <a:p>
            <a:pPr algn="ctr"/>
            <a:r>
              <a:rPr lang="en-US" sz="7200" dirty="0">
                <a:latin typeface="Ostrich Sans Inline" panose="020B0604020202020204" charset="0"/>
              </a:rPr>
              <a:t>Dynamic Tab Completion</a:t>
            </a:r>
          </a:p>
        </p:txBody>
      </p:sp>
    </p:spTree>
    <p:extLst>
      <p:ext uri="{BB962C8B-B14F-4D97-AF65-F5344CB8AC3E}">
        <p14:creationId xmlns:p14="http://schemas.microsoft.com/office/powerpoint/2010/main" val="3872525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0F8E6B-3198-4644-A484-C09C9AD7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78C52-77F8-4109-8CDE-7F92C6B39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Most issues are born out of:</a:t>
            </a:r>
          </a:p>
          <a:p>
            <a:r>
              <a:rPr lang="en-US" dirty="0"/>
              <a:t>Ignorance</a:t>
            </a:r>
          </a:p>
          <a:p>
            <a:r>
              <a:rPr lang="en-US" dirty="0"/>
              <a:t>Lack of tooling</a:t>
            </a:r>
          </a:p>
          <a:p>
            <a:r>
              <a:rPr lang="en-US" dirty="0"/>
              <a:t>Convenience</a:t>
            </a:r>
          </a:p>
          <a:p>
            <a:r>
              <a:rPr lang="en-US" dirty="0"/>
              <a:t>Executing Code from Editor*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… and then perpetuated through </a:t>
            </a:r>
            <a:r>
              <a:rPr lang="en-US" dirty="0" err="1"/>
              <a:t>copy&amp;pasta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BF2A3-5478-4352-9C89-5EFF43644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641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960212F-4F13-434B-8885-B617C6A6F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17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05F39C-4AA0-4044-BDA5-15C6FA7A6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a</a:t>
            </a:r>
            <a:r>
              <a:rPr lang="en-US" dirty="0"/>
              <a:t>bout</a:t>
            </a:r>
            <a:r>
              <a:rPr lang="sr-Latn-RS" dirty="0"/>
              <a:t>_Speaker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E7801-A04A-4494-8FB6-E872AAE1B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pic>
        <p:nvPicPr>
          <p:cNvPr id="2" name="Content Placeholder 1" descr="A person wearing glasses&#10;&#10;Description automatically generated">
            <a:extLst>
              <a:ext uri="{FF2B5EF4-FFF2-40B4-BE49-F238E27FC236}">
                <a16:creationId xmlns:a16="http://schemas.microsoft.com/office/drawing/2014/main" id="{EBE6C951-576A-4017-B749-D6AF3AECD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949" y="1145894"/>
            <a:ext cx="4752975" cy="47529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CC9C02-52FF-49AC-A182-36A798D43592}"/>
              </a:ext>
            </a:extLst>
          </p:cNvPr>
          <p:cNvSpPr txBox="1"/>
          <p:nvPr/>
        </p:nvSpPr>
        <p:spPr>
          <a:xfrm>
            <a:off x="511277" y="1457827"/>
            <a:ext cx="665767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Name: Fred / Friedrich Weinmann</a:t>
            </a:r>
          </a:p>
          <a:p>
            <a:r>
              <a:rPr lang="en-US" sz="2400" dirty="0"/>
              <a:t>Premier Field Engineer (Security &amp; Automation)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Interests: PowerShell, Reading, Bartending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Projects: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hlinkClick r:id="rId4"/>
              </a:rPr>
              <a:t>https://psframework.org</a:t>
            </a: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hlinkClick r:id="rId5"/>
              </a:rPr>
              <a:t>https://admf.one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Github</a:t>
            </a:r>
            <a:r>
              <a:rPr lang="en-US" sz="2400" dirty="0"/>
              <a:t>:</a:t>
            </a:r>
            <a:br>
              <a:rPr lang="en-US" sz="2400" dirty="0"/>
            </a:br>
            <a:r>
              <a:rPr lang="en-US" sz="2400" dirty="0">
                <a:hlinkClick r:id="rId6"/>
              </a:rPr>
              <a:t>https://github.com/Friedrichweinmann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Twitter: @FredWeinmann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Slack: Fred (http://slack.poshcode.org/)</a:t>
            </a:r>
          </a:p>
        </p:txBody>
      </p:sp>
    </p:spTree>
    <p:extLst>
      <p:ext uri="{BB962C8B-B14F-4D97-AF65-F5344CB8AC3E}">
        <p14:creationId xmlns:p14="http://schemas.microsoft.com/office/powerpoint/2010/main" val="1840938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CBCAF4-7DF1-4457-9D0A-00D4AA04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1F0D00-13E8-4D89-BC19-17A3633D7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3A5BCA-3DDA-4C15-9CFF-CAEC7B903E4D}"/>
              </a:ext>
            </a:extLst>
          </p:cNvPr>
          <p:cNvSpPr txBox="1"/>
          <p:nvPr/>
        </p:nvSpPr>
        <p:spPr>
          <a:xfrm>
            <a:off x="2943594" y="5804672"/>
            <a:ext cx="6304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latin typeface="Ostrich Sans" panose="020B0604020202020204" pitchFamily="50" charset="0"/>
              </a:rPr>
              <a:t>Delegate sign-up opens November 2020 at https://psconf.eu</a:t>
            </a:r>
          </a:p>
        </p:txBody>
      </p:sp>
    </p:spTree>
    <p:extLst>
      <p:ext uri="{BB962C8B-B14F-4D97-AF65-F5344CB8AC3E}">
        <p14:creationId xmlns:p14="http://schemas.microsoft.com/office/powerpoint/2010/main" val="4040660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9258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9D17843-0B9C-4455-AFFB-760D8C77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81FE05-8089-40D5-840E-72D2BC42A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7 Bad coding practices that add technical debt</a:t>
            </a:r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What are they?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Why is it bad?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Why do we do it?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What to do instead?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B5BE9-A722-42E0-80FB-61B488D7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FredWeinmann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870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AADE3-4A47-40D1-B4C0-19642B5CA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</a:t>
            </a:r>
            <a:r>
              <a:rPr lang="en-US" baseline="30000" dirty="0"/>
              <a:t>th</a:t>
            </a:r>
            <a:r>
              <a:rPr lang="en-US" dirty="0"/>
              <a:t> Sin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9A116-17B3-4520-88F9-1EAC3D978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082733B-3D38-4F1D-9E8F-4B3D738FE304}"/>
              </a:ext>
            </a:extLst>
          </p:cNvPr>
          <p:cNvSpPr txBox="1">
            <a:spLocks/>
          </p:cNvSpPr>
          <p:nvPr/>
        </p:nvSpPr>
        <p:spPr>
          <a:xfrm>
            <a:off x="612975" y="2384385"/>
            <a:ext cx="10950133" cy="2352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rgbClr val="0F4C81"/>
                </a:solidFill>
                <a:latin typeface="Ostrich Sans Heavy" panose="02000908000000020004" pitchFamily="50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sz="7200" dirty="0">
                <a:latin typeface="Ostrich Sans Inline" panose="020B0604020202020204" charset="0"/>
              </a:rPr>
              <a:t>Forcing interactive mode</a:t>
            </a:r>
          </a:p>
        </p:txBody>
      </p:sp>
    </p:spTree>
    <p:extLst>
      <p:ext uri="{BB962C8B-B14F-4D97-AF65-F5344CB8AC3E}">
        <p14:creationId xmlns:p14="http://schemas.microsoft.com/office/powerpoint/2010/main" val="3650120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AADE3-4A47-40D1-B4C0-19642B5CA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Sin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9A116-17B3-4520-88F9-1EAC3D978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082733B-3D38-4F1D-9E8F-4B3D738FE304}"/>
              </a:ext>
            </a:extLst>
          </p:cNvPr>
          <p:cNvSpPr txBox="1">
            <a:spLocks/>
          </p:cNvSpPr>
          <p:nvPr/>
        </p:nvSpPr>
        <p:spPr>
          <a:xfrm>
            <a:off x="612975" y="2384385"/>
            <a:ext cx="10950133" cy="2352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rgbClr val="0F4C81"/>
                </a:solidFill>
                <a:latin typeface="Ostrich Sans Heavy" panose="02000908000000020004" pitchFamily="50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sz="7200" dirty="0">
                <a:latin typeface="Ostrich Sans Inline" panose="020B0604020202020204" charset="0"/>
              </a:rPr>
              <a:t>Hardcoding Data</a:t>
            </a:r>
          </a:p>
        </p:txBody>
      </p:sp>
    </p:spTree>
    <p:extLst>
      <p:ext uri="{BB962C8B-B14F-4D97-AF65-F5344CB8AC3E}">
        <p14:creationId xmlns:p14="http://schemas.microsoft.com/office/powerpoint/2010/main" val="249770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AADE3-4A47-40D1-B4C0-19642B5CA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en-US" baseline="30000" dirty="0"/>
              <a:t>th</a:t>
            </a:r>
            <a:r>
              <a:rPr lang="en-US" dirty="0"/>
              <a:t> Sin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9A116-17B3-4520-88F9-1EAC3D978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082733B-3D38-4F1D-9E8F-4B3D738FE304}"/>
              </a:ext>
            </a:extLst>
          </p:cNvPr>
          <p:cNvSpPr txBox="1">
            <a:spLocks/>
          </p:cNvSpPr>
          <p:nvPr/>
        </p:nvSpPr>
        <p:spPr>
          <a:xfrm>
            <a:off x="612975" y="2384385"/>
            <a:ext cx="10950133" cy="2352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rgbClr val="0F4C81"/>
                </a:solidFill>
                <a:latin typeface="Ostrich Sans Heavy" panose="02000908000000020004" pitchFamily="50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sz="7200" dirty="0">
                <a:latin typeface="Ostrich Sans Inline" panose="020B0604020202020204" charset="0"/>
              </a:rPr>
              <a:t>The One Long Script</a:t>
            </a:r>
          </a:p>
        </p:txBody>
      </p:sp>
    </p:spTree>
    <p:extLst>
      <p:ext uri="{BB962C8B-B14F-4D97-AF65-F5344CB8AC3E}">
        <p14:creationId xmlns:p14="http://schemas.microsoft.com/office/powerpoint/2010/main" val="2467115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AADE3-4A47-40D1-B4C0-19642B5CA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Sin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9A116-17B3-4520-88F9-1EAC3D978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082733B-3D38-4F1D-9E8F-4B3D738FE304}"/>
              </a:ext>
            </a:extLst>
          </p:cNvPr>
          <p:cNvSpPr txBox="1">
            <a:spLocks/>
          </p:cNvSpPr>
          <p:nvPr/>
        </p:nvSpPr>
        <p:spPr>
          <a:xfrm>
            <a:off x="612975" y="2384385"/>
            <a:ext cx="10950133" cy="2352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rgbClr val="0F4C81"/>
                </a:solidFill>
                <a:latin typeface="Ostrich Sans Heavy" panose="02000908000000020004" pitchFamily="50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sz="7200" dirty="0">
                <a:latin typeface="Ostrich Sans Inline" panose="020B0604020202020204" charset="0"/>
              </a:rPr>
              <a:t>Breaking Bad</a:t>
            </a:r>
          </a:p>
        </p:txBody>
      </p:sp>
    </p:spTree>
    <p:extLst>
      <p:ext uri="{BB962C8B-B14F-4D97-AF65-F5344CB8AC3E}">
        <p14:creationId xmlns:p14="http://schemas.microsoft.com/office/powerpoint/2010/main" val="2162082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AADE3-4A47-40D1-B4C0-19642B5CA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Sin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9A116-17B3-4520-88F9-1EAC3D978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082733B-3D38-4F1D-9E8F-4B3D738FE304}"/>
              </a:ext>
            </a:extLst>
          </p:cNvPr>
          <p:cNvSpPr txBox="1">
            <a:spLocks/>
          </p:cNvSpPr>
          <p:nvPr/>
        </p:nvSpPr>
        <p:spPr>
          <a:xfrm>
            <a:off x="612975" y="2384385"/>
            <a:ext cx="10950133" cy="2352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rgbClr val="0F4C81"/>
                </a:solidFill>
                <a:latin typeface="Ostrich Sans Heavy" panose="02000908000000020004" pitchFamily="50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sz="7200" dirty="0">
                <a:latin typeface="Ostrich Sans Inline" panose="020B0604020202020204" charset="0"/>
              </a:rPr>
              <a:t>Confusing Message with Output</a:t>
            </a:r>
          </a:p>
        </p:txBody>
      </p:sp>
    </p:spTree>
    <p:extLst>
      <p:ext uri="{BB962C8B-B14F-4D97-AF65-F5344CB8AC3E}">
        <p14:creationId xmlns:p14="http://schemas.microsoft.com/office/powerpoint/2010/main" val="3317363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AADE3-4A47-40D1-B4C0-19642B5CA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Sin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9A116-17B3-4520-88F9-1EAC3D978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FredWeinmann</a:t>
            </a:r>
            <a:endParaRPr lang="en-US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082733B-3D38-4F1D-9E8F-4B3D738FE304}"/>
              </a:ext>
            </a:extLst>
          </p:cNvPr>
          <p:cNvSpPr txBox="1">
            <a:spLocks/>
          </p:cNvSpPr>
          <p:nvPr/>
        </p:nvSpPr>
        <p:spPr>
          <a:xfrm>
            <a:off x="612975" y="2384385"/>
            <a:ext cx="10950133" cy="2352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rgbClr val="0F4C81"/>
                </a:solidFill>
                <a:latin typeface="Ostrich Sans Heavy" panose="02000908000000020004" pitchFamily="50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sz="7200" dirty="0">
                <a:latin typeface="Ostrich Sans Inline" panose="020B0604020202020204" charset="0"/>
              </a:rPr>
              <a:t>Violating the Scope Boundary</a:t>
            </a:r>
          </a:p>
        </p:txBody>
      </p:sp>
    </p:spTree>
    <p:extLst>
      <p:ext uri="{BB962C8B-B14F-4D97-AF65-F5344CB8AC3E}">
        <p14:creationId xmlns:p14="http://schemas.microsoft.com/office/powerpoint/2010/main" val="4025524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SConfEU2020_template_final.pptx" id="{EF1AAC85-18CB-428B-8E67-297F343FA931}" vid="{130CA0E9-20B8-40AA-B4C3-95CDEDEF332D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SConfEU2020_template_final.pptx" id="{EF1AAC85-18CB-428B-8E67-297F343FA931}" vid="{A6EC0B87-095A-4002-8000-EAC7E509149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PSConfEU2020_template_final</Template>
  <TotalTime>67</TotalTime>
  <Words>215</Words>
  <Application>Microsoft Office PowerPoint</Application>
  <PresentationFormat>Widescreen</PresentationFormat>
  <Paragraphs>68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Segoe UI Semibold</vt:lpstr>
      <vt:lpstr>Segoe UI</vt:lpstr>
      <vt:lpstr>Ostrich Sans</vt:lpstr>
      <vt:lpstr>Ostrich Sans Inline</vt:lpstr>
      <vt:lpstr>Ostrich Sans Heavy</vt:lpstr>
      <vt:lpstr>Arial</vt:lpstr>
      <vt:lpstr>Consolas</vt:lpstr>
      <vt:lpstr>Calibri</vt:lpstr>
      <vt:lpstr>Office Theme</vt:lpstr>
      <vt:lpstr>Custom Design</vt:lpstr>
      <vt:lpstr>The Seven Deadly Sins of PowerShell</vt:lpstr>
      <vt:lpstr>PowerPoint Presentation</vt:lpstr>
      <vt:lpstr>Agenda</vt:lpstr>
      <vt:lpstr>7th Sin</vt:lpstr>
      <vt:lpstr>6th Sin</vt:lpstr>
      <vt:lpstr>5th Sin</vt:lpstr>
      <vt:lpstr>4th Sin</vt:lpstr>
      <vt:lpstr>3rd Sin</vt:lpstr>
      <vt:lpstr>2nd Sin</vt:lpstr>
      <vt:lpstr>PowerPoint Presentation</vt:lpstr>
      <vt:lpstr>1st Sin</vt:lpstr>
      <vt:lpstr>Summary</vt:lpstr>
      <vt:lpstr>PowerPoint Presentation</vt:lpstr>
      <vt:lpstr>about_Speaker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Title</dc:title>
  <dc:creator>Friedrich Weinmann (PFE, POWERSHELL)</dc:creator>
  <cp:lastModifiedBy>Friedrich Weinmann (PFE, POWERSHELL)</cp:lastModifiedBy>
  <cp:revision>2</cp:revision>
  <dcterms:created xsi:type="dcterms:W3CDTF">2020-05-25T09:28:44Z</dcterms:created>
  <dcterms:modified xsi:type="dcterms:W3CDTF">2020-05-25T10:36:13Z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2020-05-25T09:31:52Z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a18ec2b9-a6bd-4957-967b-f893f9a1b6e1</vt:lpwstr>
  </property>
  <property fmtid="{D5CDD505-2E9C-101B-9397-08002B2CF9AE}" pid="8" name="MSIP_Label_f42aa342-8706-4288-bd11-ebb85995028c_ContentBits">
    <vt:lpwstr>0</vt:lpwstr>
  </property>
</Properties>
</file>

<file path=docProps/thumbnail.jpeg>
</file>